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7" r:id="rId1"/>
  </p:sldMasterIdLst>
  <p:notesMasterIdLst>
    <p:notesMasterId r:id="rId10"/>
  </p:notesMasterIdLst>
  <p:handoutMasterIdLst>
    <p:handoutMasterId r:id="rId11"/>
  </p:handoutMasterIdLst>
  <p:sldIdLst>
    <p:sldId id="864" r:id="rId2"/>
    <p:sldId id="865" r:id="rId3"/>
    <p:sldId id="866" r:id="rId4"/>
    <p:sldId id="886" r:id="rId5"/>
    <p:sldId id="887" r:id="rId6"/>
    <p:sldId id="869" r:id="rId7"/>
    <p:sldId id="870" r:id="rId8"/>
    <p:sldId id="871" r:id="rId9"/>
  </p:sldIdLst>
  <p:sldSz cx="10693400" cy="756126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buClr>
        <a:schemeClr val="hlink"/>
      </a:buClr>
      <a:buSzPct val="75000"/>
      <a:buFont typeface="Arial" panose="020B0604020202020204" pitchFamily="34" charset="0"/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chemeClr val="hlink"/>
      </a:buClr>
      <a:buSzPct val="75000"/>
      <a:buFont typeface="Arial" panose="020B0604020202020204" pitchFamily="34" charset="0"/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chemeClr val="hlink"/>
      </a:buClr>
      <a:buSzPct val="75000"/>
      <a:buFont typeface="Arial" panose="020B0604020202020204" pitchFamily="34" charset="0"/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chemeClr val="hlink"/>
      </a:buClr>
      <a:buSzPct val="75000"/>
      <a:buFont typeface="Arial" panose="020B0604020202020204" pitchFamily="34" charset="0"/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chemeClr val="hlink"/>
      </a:buClr>
      <a:buSzPct val="75000"/>
      <a:buFont typeface="Arial" panose="020B0604020202020204" pitchFamily="34" charset="0"/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pos="374" userDrawn="1">
          <p15:clr>
            <a:srgbClr val="A4A3A4"/>
          </p15:clr>
        </p15:guide>
        <p15:guide id="4" pos="6362" userDrawn="1">
          <p15:clr>
            <a:srgbClr val="A4A3A4"/>
          </p15:clr>
        </p15:guide>
        <p15:guide id="5" orient="horz" pos="1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  <a:srgbClr val="FFFFCC"/>
    <a:srgbClr val="FFFF99"/>
    <a:srgbClr val="CCCCCC"/>
    <a:srgbClr val="C6ECFA"/>
    <a:srgbClr val="BBE6FB"/>
    <a:srgbClr val="393670"/>
    <a:srgbClr val="878787"/>
    <a:srgbClr val="FCC43E"/>
    <a:srgbClr val="93C8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howGuides="1">
      <p:cViewPr varScale="1">
        <p:scale>
          <a:sx n="91" d="100"/>
          <a:sy n="91" d="100"/>
        </p:scale>
        <p:origin x="-114" y="-228"/>
      </p:cViewPr>
      <p:guideLst>
        <p:guide orient="horz" pos="2382"/>
        <p:guide orient="horz" pos="1021"/>
        <p:guide pos="3368"/>
        <p:guide pos="374"/>
        <p:guide pos="63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954" y="108"/>
      </p:cViewPr>
      <p:guideLst/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cs-CZ" dirty="0">
              <a:latin typeface="Calibri Light" panose="020F030202020403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cs-CZ" dirty="0">
              <a:latin typeface="Calibri Light" panose="020F0302020204030204" pitchFamily="34" charset="0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l"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cs-CZ" dirty="0">
              <a:latin typeface="Calibri Light" panose="020F0302020204030204" pitchFamily="34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D21558B2-2C03-4090-AA71-9BF5592947DB}" type="slidenum">
              <a:rPr lang="en-US" altLang="cs-CZ">
                <a:latin typeface="Calibri Light" panose="020F0302020204030204" pitchFamily="34" charset="0"/>
              </a:rPr>
              <a:pPr/>
              <a:t>‹#›</a:t>
            </a:fld>
            <a:endParaRPr lang="en-US" altLang="cs-CZ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6511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423863"/>
            <a:ext cx="5330825" cy="377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778267" y="4403627"/>
            <a:ext cx="5241141" cy="478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err="1" smtClean="0"/>
              <a:t>Textmasterformate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durch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Klicken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bearbeiten</a:t>
            </a:r>
            <a:endParaRPr lang="en-US" altLang="cs-CZ" dirty="0" smtClean="0"/>
          </a:p>
          <a:p>
            <a:pPr lvl="1"/>
            <a:r>
              <a:rPr lang="en-US" altLang="cs-CZ" dirty="0" err="1" smtClean="0"/>
              <a:t>Zweite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  <a:p>
            <a:pPr lvl="2"/>
            <a:r>
              <a:rPr lang="en-US" altLang="cs-CZ" dirty="0" err="1" smtClean="0"/>
              <a:t>Dritte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  <a:p>
            <a:pPr lvl="3"/>
            <a:r>
              <a:rPr lang="en-US" altLang="cs-CZ" dirty="0" err="1" smtClean="0"/>
              <a:t>Vierte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  <a:p>
            <a:pPr lvl="4"/>
            <a:r>
              <a:rPr lang="en-US" altLang="cs-CZ" dirty="0" err="1" smtClean="0"/>
              <a:t>Fünfte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Ebene</a:t>
            </a:r>
            <a:endParaRPr lang="en-US" altLang="cs-CZ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8267" y="9429305"/>
            <a:ext cx="4275908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774" rIns="95547" bIns="47774" numCol="1" anchor="b" anchorCtr="0" compatLnSpc="1">
            <a:prstTxWarp prst="textNoShape">
              <a:avLst/>
            </a:prstTxWarp>
          </a:bodyPr>
          <a:lstStyle>
            <a:lvl1pPr algn="l" defTabSz="955731"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altLang="cs-CZ" dirty="0" smtClean="0"/>
              <a:t> </a:t>
            </a:r>
            <a:endParaRPr lang="en-US" altLang="cs-CZ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22577" y="9429305"/>
            <a:ext cx="89835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47" tIns="47774" rIns="0" bIns="47774" numCol="1" anchor="b" anchorCtr="0" compatLnSpc="1">
            <a:prstTxWarp prst="textNoShape">
              <a:avLst/>
            </a:prstTxWarp>
          </a:bodyPr>
          <a:lstStyle>
            <a:lvl1pPr algn="r" defTabSz="955731">
              <a:buClrTx/>
              <a:buSzTx/>
              <a:buFontTx/>
              <a:buNone/>
              <a:defRPr sz="11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1F707B76-10F5-46EA-A4D1-1A862DFE9020}" type="slidenum">
              <a:rPr lang="en-US" altLang="cs-CZ" smtClean="0"/>
              <a:pPr/>
              <a:t>‹#›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xmlns="" val="28788519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20000"/>
      </a:spcBef>
      <a:spcAft>
        <a:spcPct val="0"/>
      </a:spcAft>
      <a:buClr>
        <a:srgbClr val="FFD200"/>
      </a:buClr>
      <a:buSzPct val="75000"/>
      <a:buFont typeface="Arial" panose="020B0604020202020204" pitchFamily="34" charset="0"/>
      <a:defRPr sz="10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176213" indent="-174625" algn="l" rtl="0" fontAlgn="base">
      <a:spcBef>
        <a:spcPct val="20000"/>
      </a:spcBef>
      <a:spcAft>
        <a:spcPct val="0"/>
      </a:spcAft>
      <a:buClr>
        <a:schemeClr val="folHlink"/>
      </a:buClr>
      <a:buSzPct val="75000"/>
      <a:buFont typeface="Arial" panose="020B0604020202020204" pitchFamily="34" charset="0"/>
      <a:buChar char="►"/>
      <a:defRPr sz="10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355600" indent="-177800" algn="l" rtl="0" fontAlgn="base">
      <a:spcBef>
        <a:spcPct val="20000"/>
      </a:spcBef>
      <a:spcAft>
        <a:spcPct val="0"/>
      </a:spcAft>
      <a:buClr>
        <a:schemeClr val="folHlink"/>
      </a:buClr>
      <a:buSzPct val="75000"/>
      <a:buFont typeface="Arial" panose="020B0604020202020204" pitchFamily="34" charset="0"/>
      <a:buChar char="►"/>
      <a:defRPr sz="10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534988" indent="-177800" algn="l" rtl="0" fontAlgn="base">
      <a:spcBef>
        <a:spcPct val="20000"/>
      </a:spcBef>
      <a:spcAft>
        <a:spcPct val="0"/>
      </a:spcAft>
      <a:buClr>
        <a:schemeClr val="folHlink"/>
      </a:buClr>
      <a:buSzPct val="75000"/>
      <a:buFont typeface="Arial" panose="020B0604020202020204" pitchFamily="34" charset="0"/>
      <a:buChar char="►"/>
      <a:defRPr sz="10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717550" indent="-180975" algn="l" rtl="0" fontAlgn="base">
      <a:spcBef>
        <a:spcPct val="20000"/>
      </a:spcBef>
      <a:spcAft>
        <a:spcPct val="0"/>
      </a:spcAft>
      <a:buClr>
        <a:schemeClr val="folHlink"/>
      </a:buClr>
      <a:buSzPct val="75000"/>
      <a:buFont typeface="Arial" panose="020B0604020202020204" pitchFamily="34" charset="0"/>
      <a:buChar char="►"/>
      <a:defRPr sz="10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cs-CZ" smtClean="0"/>
              <a:t> </a:t>
            </a:r>
            <a:endParaRPr lang="en-US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707B76-10F5-46EA-A4D1-1A862DFE9020}" type="slidenum">
              <a:rPr lang="en-US" altLang="cs-CZ" smtClean="0"/>
              <a:pPr/>
              <a:t>1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xmlns="" val="44795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675" y="1331913"/>
            <a:ext cx="8020050" cy="2537984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47" indent="0" algn="ctr">
              <a:buNone/>
              <a:defRPr sz="1654"/>
            </a:lvl2pPr>
            <a:lvl3pPr marL="756095" indent="0" algn="ctr">
              <a:buNone/>
              <a:defRPr sz="1488"/>
            </a:lvl3pPr>
            <a:lvl4pPr marL="1134142" indent="0" algn="ctr">
              <a:buNone/>
              <a:defRPr sz="1323"/>
            </a:lvl4pPr>
            <a:lvl5pPr marL="1512189" indent="0" algn="ctr">
              <a:buNone/>
              <a:defRPr sz="1323"/>
            </a:lvl5pPr>
            <a:lvl6pPr marL="1890236" indent="0" algn="ctr">
              <a:buNone/>
              <a:defRPr sz="1323"/>
            </a:lvl6pPr>
            <a:lvl7pPr marL="2268284" indent="0" algn="ctr">
              <a:buNone/>
              <a:defRPr sz="1323"/>
            </a:lvl7pPr>
            <a:lvl8pPr marL="2646331" indent="0" algn="ctr">
              <a:buNone/>
              <a:defRPr sz="1323"/>
            </a:lvl8pPr>
            <a:lvl9pPr marL="3024378" indent="0" algn="ctr">
              <a:buNone/>
              <a:defRPr sz="1323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B249-98BE-44FD-BF03-E81E9F33FCB9}" type="datetime1">
              <a:rPr lang="cs-CZ" smtClean="0"/>
              <a:pPr/>
              <a:t>30.11.2016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3407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652465" y="1331912"/>
            <a:ext cx="2447210" cy="52578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94898" y="1331913"/>
            <a:ext cx="6923900" cy="5257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BDF8-A3F6-4A41-B460-10B84360B692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591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E628-63C7-4E3F-8A79-66E1F992E78B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5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99607" y="7008172"/>
            <a:ext cx="2541579" cy="402567"/>
          </a:xfrm>
        </p:spPr>
        <p:txBody>
          <a:bodyPr/>
          <a:lstStyle/>
          <a:p>
            <a:fld id="{5FED32C0-CDD3-4CA4-85F7-819438B8D14A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607" y="1620837"/>
            <a:ext cx="9500068" cy="4968875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93660" y="7008171"/>
            <a:ext cx="2406015" cy="402567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64133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  <p15:guide id="6" orient="horz" pos="4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97" y="1620839"/>
            <a:ext cx="9503605" cy="3409504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3725" y="5060097"/>
            <a:ext cx="9504777" cy="1654026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804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9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4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18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2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33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3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E54-73F4-4996-B28A-B4CB916E78AD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4872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94899" y="1620838"/>
            <a:ext cx="4684968" cy="49688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0140" y="1620837"/>
            <a:ext cx="4679535" cy="4968875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AD77C0A4-F641-44C3-9A86-D43B98F5B83F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5571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725" y="471815"/>
            <a:ext cx="7921415" cy="86009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4898" y="1620837"/>
            <a:ext cx="4664081" cy="683641"/>
          </a:xfrm>
          <a:solidFill>
            <a:srgbClr val="595959"/>
          </a:solidFill>
        </p:spPr>
        <p:txBody>
          <a:bodyPr anchor="b"/>
          <a:lstStyle>
            <a:lvl1pPr marL="0" indent="0">
              <a:buNone/>
              <a:defRPr sz="1985" b="1">
                <a:solidFill>
                  <a:schemeClr val="bg1"/>
                </a:solidFill>
              </a:defRPr>
            </a:lvl1pPr>
            <a:lvl2pPr marL="378047" indent="0">
              <a:buNone/>
              <a:defRPr sz="1654" b="1"/>
            </a:lvl2pPr>
            <a:lvl3pPr marL="756095" indent="0">
              <a:buNone/>
              <a:defRPr sz="1488" b="1"/>
            </a:lvl3pPr>
            <a:lvl4pPr marL="1134142" indent="0">
              <a:buNone/>
              <a:defRPr sz="1323" b="1"/>
            </a:lvl4pPr>
            <a:lvl5pPr marL="1512189" indent="0">
              <a:buNone/>
              <a:defRPr sz="1323" b="1"/>
            </a:lvl5pPr>
            <a:lvl6pPr marL="1890236" indent="0">
              <a:buNone/>
              <a:defRPr sz="1323" b="1"/>
            </a:lvl6pPr>
            <a:lvl7pPr marL="2268284" indent="0">
              <a:buNone/>
              <a:defRPr sz="1323" b="1"/>
            </a:lvl7pPr>
            <a:lvl8pPr marL="2646331" indent="0">
              <a:buNone/>
              <a:defRPr sz="1323" b="1"/>
            </a:lvl8pPr>
            <a:lvl9pPr marL="3024378" indent="0">
              <a:buNone/>
              <a:defRPr sz="132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3725" y="2304478"/>
            <a:ext cx="4661362" cy="428523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2141" y="1620838"/>
            <a:ext cx="4686362" cy="683640"/>
          </a:xfrm>
          <a:solidFill>
            <a:srgbClr val="595959"/>
          </a:solidFill>
        </p:spPr>
        <p:txBody>
          <a:bodyPr anchor="b"/>
          <a:lstStyle>
            <a:lvl1pPr marL="0" indent="0">
              <a:buNone/>
              <a:defRPr sz="1985" b="1">
                <a:solidFill>
                  <a:schemeClr val="bg1"/>
                </a:solidFill>
              </a:defRPr>
            </a:lvl1pPr>
            <a:lvl2pPr marL="378047" indent="0">
              <a:buNone/>
              <a:defRPr sz="1654" b="1"/>
            </a:lvl2pPr>
            <a:lvl3pPr marL="756095" indent="0">
              <a:buNone/>
              <a:defRPr sz="1488" b="1"/>
            </a:lvl3pPr>
            <a:lvl4pPr marL="1134142" indent="0">
              <a:buNone/>
              <a:defRPr sz="1323" b="1"/>
            </a:lvl4pPr>
            <a:lvl5pPr marL="1512189" indent="0">
              <a:buNone/>
              <a:defRPr sz="1323" b="1"/>
            </a:lvl5pPr>
            <a:lvl6pPr marL="1890236" indent="0">
              <a:buNone/>
              <a:defRPr sz="1323" b="1"/>
            </a:lvl6pPr>
            <a:lvl7pPr marL="2268284" indent="0">
              <a:buNone/>
              <a:defRPr sz="1323" b="1"/>
            </a:lvl7pPr>
            <a:lvl8pPr marL="2646331" indent="0">
              <a:buNone/>
              <a:defRPr sz="1323" b="1"/>
            </a:lvl8pPr>
            <a:lvl9pPr marL="3024378" indent="0">
              <a:buNone/>
              <a:defRPr sz="1323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08249" y="2304478"/>
            <a:ext cx="4690253" cy="4285235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D6B2-3BE6-41A7-BD98-4B2A9DA4E834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2701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98" y="474202"/>
            <a:ext cx="7920242" cy="857711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13358-624E-4805-8091-AD426BAD609A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1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257" y="495333"/>
            <a:ext cx="3448900" cy="1773572"/>
          </a:xfrm>
        </p:spPr>
        <p:txBody>
          <a:bodyPr anchor="ctr"/>
          <a:lstStyle>
            <a:lvl1pPr>
              <a:defRPr sz="2646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6087" y="1331913"/>
            <a:ext cx="5553587" cy="5130168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1080" y="2268905"/>
            <a:ext cx="3448900" cy="4202453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2400"/>
            </a:lvl1pPr>
            <a:lvl2pPr marL="549497" indent="-171450">
              <a:buFont typeface="Wingdings" panose="05000000000000000000" pitchFamily="2" charset="2"/>
              <a:buChar char="§"/>
              <a:defRPr sz="2400"/>
            </a:lvl2pPr>
            <a:lvl3pPr marL="927545" indent="-171450">
              <a:buFont typeface="Wingdings" panose="05000000000000000000" pitchFamily="2" charset="2"/>
              <a:buChar char="§"/>
              <a:defRPr sz="2400"/>
            </a:lvl3pPr>
            <a:lvl4pPr marL="1305592" indent="-171450">
              <a:buFont typeface="Wingdings" panose="05000000000000000000" pitchFamily="2" charset="2"/>
              <a:buChar char="§"/>
              <a:defRPr sz="2400"/>
            </a:lvl4pPr>
            <a:lvl5pPr marL="1683639" indent="-171450">
              <a:buFont typeface="Wingdings" panose="05000000000000000000" pitchFamily="2" charset="2"/>
              <a:buChar char="§"/>
              <a:defRPr sz="2400"/>
            </a:lvl5pPr>
            <a:lvl6pPr marL="1890236" indent="0">
              <a:buNone/>
              <a:defRPr sz="827"/>
            </a:lvl6pPr>
            <a:lvl7pPr marL="2268284" indent="0">
              <a:buNone/>
              <a:defRPr sz="827"/>
            </a:lvl7pPr>
            <a:lvl8pPr marL="2646331" indent="0">
              <a:buNone/>
              <a:defRPr sz="827"/>
            </a:lvl8pPr>
            <a:lvl9pPr marL="3024378" indent="0">
              <a:buNone/>
              <a:defRPr sz="827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0"/>
            <a:endParaRPr lang="cs-CZ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E3B-6748-4243-B10D-4961B2A722EE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7661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98" y="504084"/>
            <a:ext cx="3590566" cy="1764295"/>
          </a:xfrm>
        </p:spPr>
        <p:txBody>
          <a:bodyPr anchor="ctr"/>
          <a:lstStyle>
            <a:lvl1pPr>
              <a:defRPr sz="2646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46087" y="1331913"/>
            <a:ext cx="5552415" cy="5257799"/>
          </a:xfrm>
        </p:spPr>
        <p:txBody>
          <a:bodyPr/>
          <a:lstStyle>
            <a:lvl1pPr marL="0" indent="0">
              <a:buNone/>
              <a:defRPr sz="2646"/>
            </a:lvl1pPr>
            <a:lvl2pPr marL="378047" indent="0">
              <a:buNone/>
              <a:defRPr sz="2315"/>
            </a:lvl2pPr>
            <a:lvl3pPr marL="756095" indent="0">
              <a:buNone/>
              <a:defRPr sz="1985"/>
            </a:lvl3pPr>
            <a:lvl4pPr marL="1134142" indent="0">
              <a:buNone/>
              <a:defRPr sz="1654"/>
            </a:lvl4pPr>
            <a:lvl5pPr marL="1512189" indent="0">
              <a:buNone/>
              <a:defRPr sz="1654"/>
            </a:lvl5pPr>
            <a:lvl6pPr marL="1890236" indent="0">
              <a:buNone/>
              <a:defRPr sz="1654"/>
            </a:lvl6pPr>
            <a:lvl7pPr marL="2268284" indent="0">
              <a:buNone/>
              <a:defRPr sz="1654"/>
            </a:lvl7pPr>
            <a:lvl8pPr marL="2646331" indent="0">
              <a:buNone/>
              <a:defRPr sz="1654"/>
            </a:lvl8pPr>
            <a:lvl9pPr marL="3024378" indent="0">
              <a:buNone/>
              <a:defRPr sz="1654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94898" y="2268379"/>
            <a:ext cx="3590566" cy="4321334"/>
          </a:xfrm>
        </p:spPr>
        <p:txBody>
          <a:bodyPr/>
          <a:lstStyle>
            <a:lvl1pPr marL="0" indent="0">
              <a:buNone/>
              <a:defRPr sz="1323"/>
            </a:lvl1pPr>
            <a:lvl2pPr marL="378047" indent="0">
              <a:buNone/>
              <a:defRPr sz="1158"/>
            </a:lvl2pPr>
            <a:lvl3pPr marL="756095" indent="0">
              <a:buNone/>
              <a:defRPr sz="992"/>
            </a:lvl3pPr>
            <a:lvl4pPr marL="1134142" indent="0">
              <a:buNone/>
              <a:defRPr sz="827"/>
            </a:lvl4pPr>
            <a:lvl5pPr marL="1512189" indent="0">
              <a:buNone/>
              <a:defRPr sz="827"/>
            </a:lvl5pPr>
            <a:lvl6pPr marL="1890236" indent="0">
              <a:buNone/>
              <a:defRPr sz="827"/>
            </a:lvl6pPr>
            <a:lvl7pPr marL="2268284" indent="0">
              <a:buNone/>
              <a:defRPr sz="827"/>
            </a:lvl7pPr>
            <a:lvl8pPr marL="2646331" indent="0">
              <a:buNone/>
              <a:defRPr sz="827"/>
            </a:lvl8pPr>
            <a:lvl9pPr marL="3024378" indent="0">
              <a:buNone/>
              <a:defRPr sz="827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6EF-19D1-4DDF-9E81-37926431946F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1621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94898" y="1620838"/>
            <a:ext cx="9504777" cy="4968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F2A9-ACDD-40A4-8C09-E2F23A807B3F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549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9608" y="402570"/>
            <a:ext cx="7850710" cy="92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9607" y="1620838"/>
            <a:ext cx="9500068" cy="496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94898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fld id="{03754E9E-39F1-47BB-8849-90324CF37F1B}" type="datetime1">
              <a:rPr lang="cs-CZ" altLang="cs-CZ" smtClean="0"/>
              <a:pPr/>
              <a:t>30.11.2016</a:t>
            </a:fld>
            <a:endParaRPr lang="en-US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endParaRPr lang="en-US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92488" y="7015937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fld id="{964644C3-E90D-40C9-91A8-118C511A918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1895004" y="14763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7475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5" r:id="rId7"/>
    <p:sldLayoutId id="2147483706" r:id="rId8"/>
    <p:sldLayoutId id="2147483707" r:id="rId9"/>
    <p:sldLayoutId id="2147483708" r:id="rId10"/>
    <p:sldLayoutId id="21474836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56095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4" indent="-189024" algn="l" defTabSz="756095" rtl="0" eaLnBrk="1" latinLnBrk="0" hangingPunct="1">
        <a:lnSpc>
          <a:spcPct val="90000"/>
        </a:lnSpc>
        <a:spcBef>
          <a:spcPts val="827"/>
        </a:spcBef>
        <a:buClr>
          <a:srgbClr val="DC2F33"/>
        </a:buClr>
        <a:buFont typeface="Wingdings" panose="05000000000000000000" pitchFamily="2" charset="2"/>
        <a:buChar char="§"/>
        <a:defRPr sz="2315" kern="1200">
          <a:solidFill>
            <a:srgbClr val="595959"/>
          </a:solidFill>
          <a:latin typeface="+mn-lt"/>
          <a:ea typeface="+mn-ea"/>
          <a:cs typeface="+mn-cs"/>
        </a:defRPr>
      </a:lvl1pPr>
      <a:lvl2pPr marL="720947" indent="-342900" algn="l" defTabSz="756095" rtl="0" eaLnBrk="1" latinLnBrk="0" hangingPunct="1">
        <a:lnSpc>
          <a:spcPct val="90000"/>
        </a:lnSpc>
        <a:spcBef>
          <a:spcPts val="413"/>
        </a:spcBef>
        <a:buClr>
          <a:srgbClr val="DC2F33"/>
        </a:buClr>
        <a:buFont typeface="Wingdings" panose="05000000000000000000" pitchFamily="2" charset="2"/>
        <a:buChar char="§"/>
        <a:defRPr sz="1985" kern="1200">
          <a:solidFill>
            <a:srgbClr val="595959"/>
          </a:solidFill>
          <a:latin typeface="+mn-lt"/>
          <a:ea typeface="+mn-ea"/>
          <a:cs typeface="+mn-cs"/>
        </a:defRPr>
      </a:lvl2pPr>
      <a:lvl3pPr marL="1041844" indent="-285750" algn="l" defTabSz="756095" rtl="0" eaLnBrk="1" latinLnBrk="0" hangingPunct="1">
        <a:lnSpc>
          <a:spcPct val="90000"/>
        </a:lnSpc>
        <a:spcBef>
          <a:spcPts val="413"/>
        </a:spcBef>
        <a:buClr>
          <a:srgbClr val="DC2F33"/>
        </a:buClr>
        <a:buFont typeface="Wingdings" panose="05000000000000000000" pitchFamily="2" charset="2"/>
        <a:buChar char="§"/>
        <a:defRPr sz="1654" kern="1200">
          <a:solidFill>
            <a:srgbClr val="595959"/>
          </a:solidFill>
          <a:latin typeface="+mn-lt"/>
          <a:ea typeface="+mn-ea"/>
          <a:cs typeface="+mn-cs"/>
        </a:defRPr>
      </a:lvl3pPr>
      <a:lvl4pPr marL="1419891" indent="-285750" algn="l" defTabSz="756095" rtl="0" eaLnBrk="1" latinLnBrk="0" hangingPunct="1">
        <a:lnSpc>
          <a:spcPct val="90000"/>
        </a:lnSpc>
        <a:spcBef>
          <a:spcPts val="413"/>
        </a:spcBef>
        <a:buClr>
          <a:srgbClr val="DC2F33"/>
        </a:buClr>
        <a:buFont typeface="Wingdings" panose="05000000000000000000" pitchFamily="2" charset="2"/>
        <a:buChar char="§"/>
        <a:defRPr sz="1488" kern="1200">
          <a:solidFill>
            <a:srgbClr val="595959"/>
          </a:solidFill>
          <a:latin typeface="+mn-lt"/>
          <a:ea typeface="+mn-ea"/>
          <a:cs typeface="+mn-cs"/>
        </a:defRPr>
      </a:lvl4pPr>
      <a:lvl5pPr marL="1797939" indent="-285750" algn="l" defTabSz="756095" rtl="0" eaLnBrk="1" latinLnBrk="0" hangingPunct="1">
        <a:lnSpc>
          <a:spcPct val="90000"/>
        </a:lnSpc>
        <a:spcBef>
          <a:spcPts val="413"/>
        </a:spcBef>
        <a:buClr>
          <a:srgbClr val="DC2F33"/>
        </a:buClr>
        <a:buFont typeface="Wingdings" panose="05000000000000000000" pitchFamily="2" charset="2"/>
        <a:buChar char="§"/>
        <a:defRPr sz="1488" kern="1200">
          <a:solidFill>
            <a:srgbClr val="595959"/>
          </a:solidFill>
          <a:latin typeface="+mn-lt"/>
          <a:ea typeface="+mn-ea"/>
          <a:cs typeface="+mn-cs"/>
        </a:defRPr>
      </a:lvl5pPr>
      <a:lvl6pPr marL="2079260" indent="-189024" algn="l" defTabSz="75609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07" indent="-189024" algn="l" defTabSz="75609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354" indent="-189024" algn="l" defTabSz="75609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02" indent="-189024" algn="l" defTabSz="75609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47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95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42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36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284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331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378" algn="l" defTabSz="756095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82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orient="horz" pos="1021" userDrawn="1">
          <p15:clr>
            <a:srgbClr val="F26B43"/>
          </p15:clr>
        </p15:guide>
        <p15:guide id="4" orient="horz" pos="4151" userDrawn="1">
          <p15:clr>
            <a:srgbClr val="F26B43"/>
          </p15:clr>
        </p15:guide>
        <p15:guide id="5" pos="374" userDrawn="1">
          <p15:clr>
            <a:srgbClr val="F26B43"/>
          </p15:clr>
        </p15:guide>
        <p15:guide id="6" pos="6362" userDrawn="1">
          <p15:clr>
            <a:srgbClr val="F26B43"/>
          </p15:clr>
        </p15:guide>
        <p15:guide id="7" orient="horz" pos="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66050" y="1764351"/>
            <a:ext cx="9937380" cy="1241426"/>
          </a:xfrm>
        </p:spPr>
        <p:txBody>
          <a:bodyPr>
            <a:normAutofit/>
          </a:bodyPr>
          <a:lstStyle/>
          <a:p>
            <a:pPr algn="l"/>
            <a:r>
              <a:rPr lang="ru-RU" altLang="cs-CZ" dirty="0" smtClean="0"/>
              <a:t>Дополнительные услуги </a:t>
            </a:r>
            <a:endParaRPr lang="en-US" alt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67115" y="3869897"/>
            <a:ext cx="9503604" cy="257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56095" rtl="0" eaLnBrk="1" latinLnBrk="0" hangingPunct="1">
              <a:lnSpc>
                <a:spcPct val="90000"/>
              </a:lnSpc>
              <a:spcBef>
                <a:spcPts val="827"/>
              </a:spcBef>
              <a:buClr>
                <a:srgbClr val="DC2F33"/>
              </a:buClr>
              <a:buFont typeface="Wingdings" panose="05000000000000000000" pitchFamily="2" charset="2"/>
              <a:buNone/>
              <a:defRPr sz="1985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378047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None/>
              <a:defRPr sz="1654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756095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None/>
              <a:defRPr sz="1488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134142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None/>
              <a:defRPr sz="132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512189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None/>
              <a:defRPr sz="132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890236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84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331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4378" indent="0" algn="ctr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altLang="cs-CZ" sz="2320" dirty="0" smtClean="0"/>
              <a:t>Провоз сверхнормативного багажа</a:t>
            </a:r>
            <a:endParaRPr lang="en-US" altLang="cs-CZ" sz="2320" dirty="0" smtClean="0"/>
          </a:p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sz="2320" dirty="0"/>
              <a:t>П</a:t>
            </a:r>
            <a:r>
              <a:rPr lang="ru-RU" sz="2320" dirty="0" smtClean="0"/>
              <a:t>ровоз спортивного оборудования</a:t>
            </a:r>
          </a:p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sz="2320" dirty="0" smtClean="0"/>
              <a:t>Выбор места в самолете</a:t>
            </a:r>
          </a:p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sz="2320" dirty="0" smtClean="0"/>
              <a:t>Посещение бизнес зала</a:t>
            </a:r>
          </a:p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sz="2320" dirty="0" smtClean="0"/>
              <a:t>Несопровождаемые дети</a:t>
            </a:r>
          </a:p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sz="2320" dirty="0" smtClean="0"/>
              <a:t>Перевозка животных</a:t>
            </a:r>
          </a:p>
          <a:p>
            <a:pPr marL="342900" indent="-342900" algn="l" fontAlgn="auto">
              <a:spcAft>
                <a:spcPts val="0"/>
              </a:spcAft>
              <a:buSzTx/>
              <a:buFont typeface="Wingdings" panose="05000000000000000000" pitchFamily="2" charset="2"/>
              <a:buChar char="§"/>
            </a:pPr>
            <a:r>
              <a:rPr lang="ru-RU" sz="2320" dirty="0" smtClean="0"/>
              <a:t>Кислород на борту</a:t>
            </a:r>
            <a:endParaRPr lang="cs-CZ" sz="2320" dirty="0"/>
          </a:p>
        </p:txBody>
      </p:sp>
    </p:spTree>
    <p:extLst>
      <p:ext uri="{BB962C8B-B14F-4D97-AF65-F5344CB8AC3E}">
        <p14:creationId xmlns:p14="http://schemas.microsoft.com/office/powerpoint/2010/main" xmlns="" val="7687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Провоз сверхнормативного багажа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810070" y="2033815"/>
            <a:ext cx="58344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ru-RU" sz="2000" dirty="0">
                <a:solidFill>
                  <a:srgbClr val="595959"/>
                </a:solidFill>
                <a:latin typeface="+mn-lt"/>
              </a:rPr>
              <a:t>Тарифы для оплаты регистрируемого сверхнормативного багажа, действительные для каждого сегмента полета.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2547845"/>
              </p:ext>
            </p:extLst>
          </p:nvPr>
        </p:nvGraphicFramePr>
        <p:xfrm>
          <a:off x="810070" y="3765707"/>
          <a:ext cx="9433312" cy="16875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80"/>
                <a:gridCol w="2088290"/>
                <a:gridCol w="2250314"/>
                <a:gridCol w="2358328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</a:t>
                      </a:r>
                      <a:r>
                        <a:rPr lang="ru-RU" baseline="0" dirty="0" smtClean="0"/>
                        <a:t> за 36 часов до вылета или ранее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менее 36 часов до вылета или в аэропорту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Оплата сверхнормативного багажа на </a:t>
                      </a:r>
                      <a:r>
                        <a:rPr lang="ru-RU" dirty="0" err="1" smtClean="0"/>
                        <a:t>гейте</a:t>
                      </a:r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Перевес багажа</a:t>
                      </a:r>
                      <a:r>
                        <a:rPr lang="ru-RU" b="1" baseline="0" dirty="0" smtClean="0"/>
                        <a:t> 23-32 кг.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r>
                        <a:rPr lang="en-US" b="1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--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Дополнительное место до</a:t>
                      </a:r>
                      <a:r>
                        <a:rPr lang="ru-RU" b="1" baseline="0" dirty="0" smtClean="0"/>
                        <a:t> 23 кг.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r>
                        <a:rPr lang="en-US" b="1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r>
                        <a:rPr lang="en-US" b="1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45</a:t>
                      </a:r>
                      <a:r>
                        <a:rPr lang="en-US" b="1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domov-arenda.ru/wp-content/uploads/2012/05/%D0%91%D0%B0%D0%B3%D0%B0%D0%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475" y="1325648"/>
            <a:ext cx="3960550" cy="21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0069" y="5506220"/>
            <a:ext cx="9145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595959"/>
                </a:solidFill>
                <a:latin typeface="+mn-lt"/>
              </a:rPr>
              <a:t>*</a:t>
            </a:r>
            <a:r>
              <a:rPr lang="ru-RU" sz="2000" dirty="0" smtClean="0">
                <a:solidFill>
                  <a:srgbClr val="595959"/>
                </a:solidFill>
                <a:latin typeface="+mn-lt"/>
              </a:rPr>
              <a:t>Оплата сверхнормативного багажа на </a:t>
            </a:r>
            <a:r>
              <a:rPr lang="ru-RU" sz="2000" dirty="0" err="1" smtClean="0">
                <a:solidFill>
                  <a:srgbClr val="595959"/>
                </a:solidFill>
                <a:latin typeface="+mn-lt"/>
              </a:rPr>
              <a:t>гейте</a:t>
            </a:r>
            <a:r>
              <a:rPr lang="ru-RU" sz="2000" dirty="0" smtClean="0">
                <a:solidFill>
                  <a:srgbClr val="595959"/>
                </a:solidFill>
                <a:latin typeface="+mn-lt"/>
              </a:rPr>
              <a:t> возможна только банковской картой.</a:t>
            </a:r>
            <a:endParaRPr lang="ru-RU" sz="2000" dirty="0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3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ровоз спортивного снаряжения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9607" y="1332291"/>
            <a:ext cx="6330543" cy="554477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Б</a:t>
            </a:r>
            <a:r>
              <a:rPr lang="cs-CZ" sz="2000" b="1" dirty="0" smtClean="0">
                <a:solidFill>
                  <a:srgbClr val="C00000"/>
                </a:solidFill>
              </a:rPr>
              <a:t>есплатн</a:t>
            </a:r>
            <a:r>
              <a:rPr lang="ru-RU" sz="2000" b="1" dirty="0" smtClean="0">
                <a:solidFill>
                  <a:srgbClr val="C00000"/>
                </a:solidFill>
              </a:rPr>
              <a:t>ый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провоз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лыжно</a:t>
            </a:r>
            <a:r>
              <a:rPr lang="ru-RU" sz="2000" dirty="0" smtClean="0"/>
              <a:t>го</a:t>
            </a:r>
            <a:r>
              <a:rPr lang="cs-CZ" sz="2000" dirty="0" smtClean="0"/>
              <a:t> снаряжени</a:t>
            </a:r>
            <a:r>
              <a:rPr lang="ru-RU" sz="2000" dirty="0" smtClean="0"/>
              <a:t>я и снаряжения для гольфа </a:t>
            </a:r>
            <a:r>
              <a:rPr lang="ru-RU" sz="2000" dirty="0"/>
              <a:t>с</a:t>
            </a:r>
            <a:r>
              <a:rPr lang="cs-CZ" sz="2000" dirty="0"/>
              <a:t> максимальным весом 15 кг. </a:t>
            </a:r>
            <a:r>
              <a:rPr lang="ru-RU" sz="2000" dirty="0" smtClean="0"/>
              <a:t>для тарифом </a:t>
            </a:r>
            <a:r>
              <a:rPr lang="en-US" sz="2000" b="1" dirty="0" smtClean="0"/>
              <a:t>FLEX</a:t>
            </a:r>
            <a:r>
              <a:rPr lang="ru-RU" sz="2000" b="1" dirty="0" smtClean="0"/>
              <a:t>.</a:t>
            </a:r>
            <a:r>
              <a:rPr lang="en-US" sz="2000" dirty="0" smtClean="0"/>
              <a:t> </a:t>
            </a:r>
            <a:endParaRPr lang="ru-RU" sz="2000" dirty="0"/>
          </a:p>
          <a:p>
            <a:r>
              <a:rPr lang="cs-CZ" sz="2000" dirty="0" smtClean="0"/>
              <a:t>Спортивное </a:t>
            </a:r>
            <a:r>
              <a:rPr lang="cs-CZ" sz="2000" dirty="0"/>
              <a:t>снаряжение, соответствующее лимитам по весу и размерам, </a:t>
            </a:r>
            <a:r>
              <a:rPr lang="cs-CZ" sz="2000" dirty="0" smtClean="0"/>
              <a:t>включается </a:t>
            </a:r>
            <a:r>
              <a:rPr lang="cs-CZ" sz="2000" dirty="0"/>
              <a:t>в общее число мест оформляемого багажа. </a:t>
            </a:r>
            <a:endParaRPr lang="ru-RU" sz="2000" dirty="0"/>
          </a:p>
          <a:p>
            <a:r>
              <a:rPr lang="ru-RU" sz="2000" dirty="0" smtClean="0"/>
              <a:t>Стоимость провоза другого спортивного оборудования весом до 32 кг. соответствует стоимости провоза дополнительного багажа.</a:t>
            </a:r>
          </a:p>
          <a:p>
            <a:r>
              <a:rPr lang="ru-RU" sz="2000" dirty="0" smtClean="0"/>
              <a:t>Провоз спортивного снаряжения весом более 32 кг. должен быть согласован с перевозчиком дополнительно.</a:t>
            </a:r>
          </a:p>
          <a:p>
            <a:r>
              <a:rPr lang="ru-RU" sz="2000" dirty="0" smtClean="0"/>
              <a:t>Все спортивное оборудование должно быть надлежащим образом упаковано в соответствующую упаковку.</a:t>
            </a:r>
            <a:endParaRPr lang="ru-RU" sz="2000" dirty="0"/>
          </a:p>
          <a:p>
            <a:pPr lvl="0"/>
            <a:endParaRPr lang="ru-RU" sz="1600" dirty="0" smtClean="0"/>
          </a:p>
        </p:txBody>
      </p:sp>
      <p:pic>
        <p:nvPicPr>
          <p:cNvPr id="10" name="Picture 2" descr="http://blog.kupibilet.ru/wp-content/uploads/2013/12/lyzhi-v-samole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961" y="1131238"/>
            <a:ext cx="2881169" cy="18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olf.ua/uploads/19field/4-golf-tours-in-myanm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960" y="2945411"/>
            <a:ext cx="2881170" cy="17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abike.com/assets/images/article/news/rapid-cycling-increases-life-expectancy/000zp2k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959" y="4731736"/>
            <a:ext cx="2879544" cy="19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2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места в самолете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1635" y="1312953"/>
            <a:ext cx="5679697" cy="3043758"/>
          </a:xfrm>
        </p:spPr>
        <p:txBody>
          <a:bodyPr>
            <a:normAutofit/>
          </a:bodyPr>
          <a:lstStyle/>
          <a:p>
            <a:r>
              <a:rPr lang="ru-RU" altLang="cs-CZ" sz="1764" dirty="0" smtClean="0"/>
              <a:t>Первые 10 рядов эконом-класса с увеличенным расстоянием между креслами.</a:t>
            </a:r>
            <a:endParaRPr lang="ru-RU" altLang="cs-CZ" sz="1764" dirty="0"/>
          </a:p>
          <a:p>
            <a:r>
              <a:rPr lang="ru-RU" altLang="cs-CZ" sz="1764" dirty="0"/>
              <a:t>Услуга бронирования места доступна на  всех воздушных суднах.</a:t>
            </a:r>
          </a:p>
          <a:p>
            <a:r>
              <a:rPr lang="ru-RU" sz="1800" dirty="0" smtClean="0"/>
              <a:t>Возможность выбора мест во </a:t>
            </a:r>
            <a:r>
              <a:rPr lang="ru-RU" sz="1800" dirty="0"/>
              <a:t>время регистрации у стойки, </a:t>
            </a:r>
            <a:r>
              <a:rPr lang="ru-RU" sz="1800" dirty="0" smtClean="0"/>
              <a:t>но </a:t>
            </a:r>
            <a:r>
              <a:rPr lang="ru-RU" sz="1800" dirty="0"/>
              <a:t>не позднее чем за час до вылета </a:t>
            </a:r>
            <a:r>
              <a:rPr lang="ru-RU" sz="1800" dirty="0" smtClean="0"/>
              <a:t>самолета</a:t>
            </a:r>
            <a:r>
              <a:rPr lang="ru-RU" sz="1800" dirty="0"/>
              <a:t>. </a:t>
            </a:r>
            <a:endParaRPr lang="ru-RU" sz="1800" dirty="0" smtClean="0"/>
          </a:p>
        </p:txBody>
      </p:sp>
      <p:pic>
        <p:nvPicPr>
          <p:cNvPr id="7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332" y="1132439"/>
            <a:ext cx="4132441" cy="21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99609" y="3348571"/>
          <a:ext cx="9674166" cy="14081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2361"/>
                <a:gridCol w="1612361"/>
                <a:gridCol w="1612361"/>
                <a:gridCol w="1612361"/>
                <a:gridCol w="1612361"/>
                <a:gridCol w="1612361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LITE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r>
                        <a:rPr lang="ru-RU" b="1" baseline="0" dirty="0" smtClean="0"/>
                        <a:t> окна или прохода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r>
                        <a:rPr lang="ru-RU" b="1" baseline="0" dirty="0" smtClean="0"/>
                        <a:t> аварийного выхода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– 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– 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9608" y="4845736"/>
            <a:ext cx="96741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Место у аварийного выхода </a:t>
            </a:r>
            <a:r>
              <a:rPr lang="ru-RU" sz="1400" dirty="0">
                <a:solidFill>
                  <a:srgbClr val="595959"/>
                </a:solidFill>
                <a:latin typeface="+mn-lt"/>
              </a:rPr>
              <a:t>может быть занято только лицами физически и психологически способными открыть аварийный выход в случае чрезвычайной </a:t>
            </a: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ситуации и </a:t>
            </a:r>
            <a:r>
              <a:rPr lang="ru-RU" sz="1400" dirty="0">
                <a:solidFill>
                  <a:srgbClr val="595959"/>
                </a:solidFill>
                <a:latin typeface="+mn-lt"/>
              </a:rPr>
              <a:t>в состоянии следовать инструкциям экипажа.</a:t>
            </a:r>
          </a:p>
          <a:p>
            <a:pPr algn="l"/>
            <a:r>
              <a:rPr lang="ru-RU" sz="1400" b="1" dirty="0" smtClean="0">
                <a:solidFill>
                  <a:srgbClr val="595959"/>
                </a:solidFill>
                <a:latin typeface="+mn-lt"/>
              </a:rPr>
              <a:t>Запрещено продавать места у аварийного выхода:</a:t>
            </a:r>
            <a:endParaRPr lang="ru-RU" sz="1400" b="1" dirty="0">
              <a:solidFill>
                <a:srgbClr val="595959"/>
              </a:solidFill>
              <a:latin typeface="+mn-lt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 Детям в возрасте до 16 лет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 Пассажирам с младенцами (до 2 лет)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 Пассажирам </a:t>
            </a:r>
            <a:r>
              <a:rPr lang="ru-RU" sz="1400" dirty="0">
                <a:solidFill>
                  <a:srgbClr val="595959"/>
                </a:solidFill>
                <a:latin typeface="+mn-lt"/>
              </a:rPr>
              <a:t>с </a:t>
            </a: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ограниченными возможностями</a:t>
            </a:r>
            <a:endParaRPr lang="ru-RU" sz="1400" dirty="0">
              <a:solidFill>
                <a:srgbClr val="595959"/>
              </a:solidFill>
              <a:latin typeface="+mn-lt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 Пассажирам, </a:t>
            </a:r>
            <a:r>
              <a:rPr lang="ru-RU" sz="1400" dirty="0">
                <a:solidFill>
                  <a:srgbClr val="595959"/>
                </a:solidFill>
                <a:latin typeface="+mn-lt"/>
              </a:rPr>
              <a:t>которым требуется </a:t>
            </a: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расширенный ремень </a:t>
            </a:r>
            <a:r>
              <a:rPr lang="ru-RU" sz="1400" dirty="0">
                <a:solidFill>
                  <a:srgbClr val="595959"/>
                </a:solidFill>
                <a:latin typeface="+mn-lt"/>
              </a:rPr>
              <a:t>безопасности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 Пассажирам </a:t>
            </a:r>
            <a:r>
              <a:rPr lang="ru-RU" sz="1400" dirty="0">
                <a:solidFill>
                  <a:srgbClr val="595959"/>
                </a:solidFill>
                <a:latin typeface="+mn-lt"/>
              </a:rPr>
              <a:t>с </a:t>
            </a: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животными или багажом, занимающим отдельное кресло</a:t>
            </a:r>
            <a:endParaRPr lang="ru-RU" sz="1400" dirty="0">
              <a:solidFill>
                <a:srgbClr val="595959"/>
              </a:solidFill>
              <a:latin typeface="+mn-lt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95959"/>
                </a:solidFill>
                <a:latin typeface="+mn-lt"/>
              </a:rPr>
              <a:t> Беременным женщинам</a:t>
            </a:r>
            <a:endParaRPr lang="ru-RU" sz="1400" dirty="0">
              <a:solidFill>
                <a:srgbClr val="5959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бизнес зала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2405" y="1328387"/>
            <a:ext cx="5772435" cy="5476664"/>
          </a:xfrm>
        </p:spPr>
        <p:txBody>
          <a:bodyPr/>
          <a:lstStyle/>
          <a:p>
            <a:pPr>
              <a:defRPr/>
            </a:pPr>
            <a:r>
              <a:rPr lang="ru-RU" altLang="cs-CZ" sz="1764" dirty="0"/>
              <a:t>Пассажиры </a:t>
            </a:r>
            <a:r>
              <a:rPr lang="ru-RU" altLang="cs-CZ" sz="1764" dirty="0" smtClean="0"/>
              <a:t>эконом </a:t>
            </a:r>
            <a:r>
              <a:rPr lang="ru-RU" altLang="cs-CZ" sz="1764" dirty="0"/>
              <a:t>класса </a:t>
            </a:r>
            <a:r>
              <a:rPr lang="en-US" altLang="cs-CZ" sz="1764" dirty="0"/>
              <a:t>Czech Airlines</a:t>
            </a:r>
            <a:r>
              <a:rPr lang="ru-RU" altLang="cs-CZ" sz="1764" dirty="0"/>
              <a:t> получают возможность воспользоваться услугами бизнес зала в аэропорту им. Вацлава Гавела г. Праги за отдельную плату.</a:t>
            </a:r>
          </a:p>
          <a:p>
            <a:pPr>
              <a:defRPr/>
            </a:pPr>
            <a:r>
              <a:rPr lang="ru-RU" altLang="cs-CZ" sz="1764" dirty="0"/>
              <a:t>Данная услуга может быть забронирована и оплачена пассажиром вместе с авиабилетом.</a:t>
            </a:r>
          </a:p>
          <a:p>
            <a:pPr>
              <a:defRPr/>
            </a:pPr>
            <a:r>
              <a:rPr lang="ru-RU" sz="1764" dirty="0" smtClean="0"/>
              <a:t>В </a:t>
            </a:r>
            <a:r>
              <a:rPr lang="ru-RU" sz="1764" dirty="0"/>
              <a:t>отдельном зале для </a:t>
            </a:r>
            <a:r>
              <a:rPr lang="ru-RU" sz="1764" dirty="0" smtClean="0"/>
              <a:t>пассажиров представлен большой </a:t>
            </a:r>
            <a:r>
              <a:rPr lang="ru-RU" sz="1764" dirty="0"/>
              <a:t>выбор горячих и </a:t>
            </a:r>
            <a:r>
              <a:rPr lang="ru-RU" sz="1764" dirty="0" smtClean="0"/>
              <a:t>прохладительных напитков (</a:t>
            </a:r>
            <a:r>
              <a:rPr lang="ru-RU" sz="1764" dirty="0"/>
              <a:t>включая алкогольные), легкие закуски, </a:t>
            </a:r>
            <a:r>
              <a:rPr lang="ru-RU" sz="1764" dirty="0" smtClean="0"/>
              <a:t>свежая пресса, телевидение, бесплатный </a:t>
            </a:r>
            <a:r>
              <a:rPr lang="ru-RU" sz="1764" dirty="0"/>
              <a:t>доступ в Интернет (</a:t>
            </a:r>
            <a:r>
              <a:rPr lang="ru-RU" sz="1764" dirty="0" err="1"/>
              <a:t>WiFi</a:t>
            </a:r>
            <a:r>
              <a:rPr lang="ru-RU" sz="1764" dirty="0"/>
              <a:t>, LAN).</a:t>
            </a:r>
            <a:r>
              <a:rPr lang="en-US" sz="1764" dirty="0"/>
              <a:t>                                                                                                                                                                               </a:t>
            </a:r>
            <a:endParaRPr lang="cs-CZ" sz="1764" dirty="0"/>
          </a:p>
          <a:p>
            <a:pPr>
              <a:defRPr/>
            </a:pPr>
            <a:endParaRPr lang="ru-RU" altLang="cs-CZ" sz="1764" dirty="0"/>
          </a:p>
          <a:p>
            <a:pPr>
              <a:defRPr/>
            </a:pPr>
            <a:endParaRPr lang="ru-RU" altLang="cs-CZ" sz="1764" dirty="0"/>
          </a:p>
        </p:txBody>
      </p:sp>
      <p:pic>
        <p:nvPicPr>
          <p:cNvPr id="7" name="Picture 5" descr="u ok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644" y="1160445"/>
            <a:ext cx="3591109" cy="262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10068" y="4284701"/>
          <a:ext cx="9337684" cy="16348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214"/>
                <a:gridCol w="1484394"/>
                <a:gridCol w="1484394"/>
                <a:gridCol w="1594348"/>
                <a:gridCol w="1425167"/>
                <a:gridCol w="1425167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FLEX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LITE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Зал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Master Card T1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8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r>
                        <a:rPr lang="en-US" b="1" dirty="0" smtClean="0"/>
                        <a:t>8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r>
                        <a:rPr lang="en-US" b="1" baseline="0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Зал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baseline="0" dirty="0" smtClean="0"/>
                        <a:t>ERSTE Premier Lounge T2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</a:t>
                      </a:r>
                      <a:r>
                        <a:rPr lang="en-US" b="1" baseline="0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 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40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Несопровождаемые дети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2405" y="1328387"/>
            <a:ext cx="5556405" cy="54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24" indent="-189024" algn="l" defTabSz="756095" rtl="0" eaLnBrk="1" latinLnBrk="0" hangingPunct="1">
              <a:lnSpc>
                <a:spcPct val="90000"/>
              </a:lnSpc>
              <a:spcBef>
                <a:spcPts val="827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2315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20947" indent="-34290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985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41844" indent="-28575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654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419891" indent="-28575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488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797939" indent="-28575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488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079260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307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354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402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ru-RU" sz="1800" dirty="0" smtClean="0"/>
              <a:t>Услуга </a:t>
            </a:r>
            <a:r>
              <a:rPr lang="ru-RU" sz="1800" dirty="0"/>
              <a:t>предоставляется для детей в возрасте от 5 до 11 лет; дети младше 5 лет не имеют права путешествовать самостоятельно.</a:t>
            </a:r>
          </a:p>
          <a:p>
            <a:pPr>
              <a:buSzPct val="100000"/>
            </a:pPr>
            <a:r>
              <a:rPr lang="ru-RU" sz="1800" dirty="0" smtClean="0"/>
              <a:t>По </a:t>
            </a:r>
            <a:r>
              <a:rPr lang="ru-RU" sz="1800" dirty="0"/>
              <a:t>дополнительному запросу от клиента услуга может предоставляться детям в возрасте от 12 до 17 лет.</a:t>
            </a:r>
          </a:p>
          <a:p>
            <a:pPr>
              <a:buSzPct val="100000"/>
            </a:pPr>
            <a:r>
              <a:rPr lang="ru-RU" sz="1800" dirty="0" smtClean="0"/>
              <a:t>При </a:t>
            </a:r>
            <a:r>
              <a:rPr lang="ru-RU" sz="1800" dirty="0"/>
              <a:t>оформлении данной услуги билет выписывается по взрослому тарифу, детская скидка не применяется.</a:t>
            </a:r>
          </a:p>
          <a:p>
            <a:pPr fontAlgn="auto">
              <a:spcAft>
                <a:spcPts val="0"/>
              </a:spcAft>
              <a:buSzTx/>
              <a:defRPr/>
            </a:pPr>
            <a:endParaRPr lang="en-US" sz="1764" dirty="0" smtClean="0"/>
          </a:p>
          <a:p>
            <a:pPr marL="0" indent="0" fontAlgn="auto">
              <a:spcAft>
                <a:spcPts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sz="2646" dirty="0" smtClean="0"/>
              <a:t>                                                                                                                                                                               </a:t>
            </a:r>
            <a:endParaRPr lang="cs-CZ" sz="3969" dirty="0" smtClean="0"/>
          </a:p>
          <a:p>
            <a:pPr fontAlgn="auto">
              <a:spcAft>
                <a:spcPts val="0"/>
              </a:spcAft>
              <a:buSzTx/>
              <a:defRPr/>
            </a:pPr>
            <a:endParaRPr lang="ru-RU" altLang="cs-CZ" sz="1764" dirty="0" smtClean="0"/>
          </a:p>
          <a:p>
            <a:pPr fontAlgn="auto">
              <a:spcAft>
                <a:spcPts val="0"/>
              </a:spcAft>
              <a:buSzTx/>
              <a:defRPr/>
            </a:pPr>
            <a:endParaRPr lang="ru-RU" altLang="cs-CZ" sz="1764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0870" y="1304526"/>
            <a:ext cx="3429000" cy="23145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1488131"/>
              </p:ext>
            </p:extLst>
          </p:nvPr>
        </p:nvGraphicFramePr>
        <p:xfrm>
          <a:off x="738060" y="4083372"/>
          <a:ext cx="8275582" cy="10598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1012"/>
                <a:gridCol w="410457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Расстояние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сегмент менее 3500 км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 сегмент более 3500</a:t>
                      </a:r>
                      <a:r>
                        <a:rPr lang="ru-RU" b="1" baseline="0" dirty="0" smtClean="0"/>
                        <a:t> км (</a:t>
                      </a:r>
                      <a:r>
                        <a:rPr lang="en-US" b="1" baseline="0" dirty="0" smtClean="0"/>
                        <a:t>SEL</a:t>
                      </a:r>
                      <a:r>
                        <a:rPr lang="ru-RU" b="1" baseline="0" dirty="0" smtClean="0"/>
                        <a:t>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75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37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Перевозка животных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2405" y="1328387"/>
            <a:ext cx="5772435" cy="54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9024" indent="-189024" algn="l" defTabSz="756095" rtl="0" eaLnBrk="1" latinLnBrk="0" hangingPunct="1">
              <a:lnSpc>
                <a:spcPct val="90000"/>
              </a:lnSpc>
              <a:spcBef>
                <a:spcPts val="827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2315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20947" indent="-34290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985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041844" indent="-28575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654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419891" indent="-28575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488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797939" indent="-285750" algn="l" defTabSz="756095" rtl="0" eaLnBrk="1" latinLnBrk="0" hangingPunct="1">
              <a:lnSpc>
                <a:spcPct val="90000"/>
              </a:lnSpc>
              <a:spcBef>
                <a:spcPts val="413"/>
              </a:spcBef>
              <a:buClr>
                <a:srgbClr val="DC2F33"/>
              </a:buClr>
              <a:buFont typeface="Wingdings" panose="05000000000000000000" pitchFamily="2" charset="2"/>
              <a:buChar char="§"/>
              <a:defRPr sz="1488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079260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307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354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402" indent="-189024" algn="l" defTabSz="756095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В </a:t>
            </a:r>
            <a:r>
              <a:rPr lang="ru-RU" sz="1800" dirty="0"/>
              <a:t>салоне самолета допускаются к перевозке только собаки и кошки в специальной клетке, общий вес животного и клетки не должен превышать 8 кг.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В </a:t>
            </a:r>
            <a:r>
              <a:rPr lang="ru-RU" sz="1800" dirty="0"/>
              <a:t>салоне самолета может транспортироваться одновременно только три животных (два в эконом-классе и одно животное в бизнес-классе).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Животное </a:t>
            </a:r>
            <a:r>
              <a:rPr lang="ru-RU" sz="1800" dirty="0"/>
              <a:t>в грузовом отделении должно перевозиться в коробке с твердым дном и отверстиями для дыхания (макс. размер 125 х 69 х 80 см).</a:t>
            </a:r>
          </a:p>
          <a:p>
            <a:pPr>
              <a:buSzPct val="100000"/>
            </a:pPr>
            <a:endParaRPr lang="ru-RU" sz="1800" dirty="0"/>
          </a:p>
          <a:p>
            <a:pPr fontAlgn="auto">
              <a:spcAft>
                <a:spcPts val="0"/>
              </a:spcAft>
              <a:buSzTx/>
              <a:defRPr/>
            </a:pPr>
            <a:endParaRPr lang="en-US" sz="1764" dirty="0" smtClean="0"/>
          </a:p>
          <a:p>
            <a:pPr marL="0" indent="0" fontAlgn="auto">
              <a:spcAft>
                <a:spcPts val="0"/>
              </a:spcAft>
              <a:buSzTx/>
              <a:buFont typeface="Wingdings" panose="05000000000000000000" pitchFamily="2" charset="2"/>
              <a:buNone/>
              <a:defRPr/>
            </a:pPr>
            <a:r>
              <a:rPr lang="en-US" sz="2646" dirty="0" smtClean="0"/>
              <a:t>                                                                                                                                                                               </a:t>
            </a:r>
            <a:endParaRPr lang="cs-CZ" sz="3969" dirty="0" smtClean="0"/>
          </a:p>
          <a:p>
            <a:pPr fontAlgn="auto">
              <a:spcAft>
                <a:spcPts val="0"/>
              </a:spcAft>
              <a:buSzTx/>
              <a:defRPr/>
            </a:pPr>
            <a:endParaRPr lang="ru-RU" altLang="cs-CZ" sz="1764" dirty="0" smtClean="0"/>
          </a:p>
          <a:p>
            <a:pPr fontAlgn="auto">
              <a:spcAft>
                <a:spcPts val="0"/>
              </a:spcAft>
              <a:buSzTx/>
              <a:defRPr/>
            </a:pPr>
            <a:endParaRPr lang="ru-RU" altLang="cs-CZ" sz="1764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819" y="1328387"/>
            <a:ext cx="4355363" cy="212287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10070" y="4148764"/>
          <a:ext cx="7849090" cy="25732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8540"/>
                <a:gridCol w="1728240"/>
                <a:gridCol w="223231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Вес животного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Европе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Между Европой и Азией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8 кг,</a:t>
                      </a:r>
                      <a:r>
                        <a:rPr lang="ru-RU" b="1" baseline="0" dirty="0" smtClean="0"/>
                        <a:t> провоз в салоне самолета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75</a:t>
                      </a:r>
                      <a:r>
                        <a:rPr lang="en-US" b="1" baseline="0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23 кг, провоз в багажном отделении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/>
                        <a:t>75</a:t>
                      </a:r>
                      <a:r>
                        <a:rPr lang="en-US" b="1" baseline="0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32 кг, провоз в багажном отделении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120 </a:t>
                      </a:r>
                      <a:r>
                        <a:rPr lang="en-US" b="1" dirty="0" smtClean="0"/>
                        <a:t>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56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150 EUR</a:t>
                      </a:r>
                      <a:endParaRPr lang="ru-RU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50 кг, провоз в багажном отделении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180</a:t>
                      </a:r>
                      <a:r>
                        <a:rPr lang="en-US" b="1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225 EUR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756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Более 50 кг, провоз в багажном отделении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240</a:t>
                      </a:r>
                      <a:r>
                        <a:rPr lang="en-US" b="1" dirty="0" smtClean="0"/>
                        <a:t> EUR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300 EUR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917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дополнительных услуг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898" y="1620838"/>
            <a:ext cx="8928381" cy="4968876"/>
          </a:xfrm>
        </p:spPr>
        <p:txBody>
          <a:bodyPr>
            <a:normAutofit/>
          </a:bodyPr>
          <a:lstStyle/>
          <a:p>
            <a:r>
              <a:rPr lang="ru-RU" sz="1900" dirty="0"/>
              <a:t>Все дополнительные услуги доступны только на собственных рейсах Czech Airlines.</a:t>
            </a:r>
          </a:p>
          <a:p>
            <a:pPr marL="0" indent="0">
              <a:buNone/>
            </a:pPr>
            <a:endParaRPr lang="ru-RU" sz="1900" dirty="0"/>
          </a:p>
          <a:p>
            <a:r>
              <a:rPr lang="ru-RU" sz="1900" dirty="0"/>
              <a:t>Все дополнительные услуги должны быть оплачена в течение 72 часов после подтверждения, но не позднее 24 часов до вылета. Неоплаченные в установленные сроки услуги будут аннулированы.</a:t>
            </a:r>
          </a:p>
          <a:p>
            <a:pPr marL="0" indent="0">
              <a:buNone/>
            </a:pPr>
            <a:endParaRPr lang="ru-RU" sz="1900" dirty="0"/>
          </a:p>
          <a:p>
            <a:r>
              <a:rPr lang="ru-RU" sz="1900" dirty="0"/>
              <a:t>Для оплаты услуги на собственные рейсы Czech Airlines следует оформить </a:t>
            </a:r>
            <a:r>
              <a:rPr lang="en-US" sz="1900" dirty="0"/>
              <a:t>EMD</a:t>
            </a:r>
            <a:r>
              <a:rPr lang="ru-RU" sz="1900" dirty="0"/>
              <a:t>. </a:t>
            </a:r>
          </a:p>
          <a:p>
            <a:pPr marL="0" indent="0">
              <a:buNone/>
            </a:pPr>
            <a:endParaRPr lang="ru-RU" sz="1900" dirty="0"/>
          </a:p>
          <a:p>
            <a:r>
              <a:rPr lang="ru-RU" sz="1900" dirty="0"/>
              <a:t>Возврат и изменение услуги осуществляются согласно правилам тарифа приобретенного билета. Если условия тарифа не позволяют вносить изменения в билет, дополнительные услуги не могут быть изменены. Возврат денежных средств за приобретенные дополнительные услуги возможен только в том случае, если тариф приобретенного билета возвратный или частично возвратный.</a:t>
            </a:r>
          </a:p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44C3-E90D-40C9-91A8-118C511A918B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910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A2">
  <a:themeElements>
    <a:clrScheme name="CSA2">
      <a:dk1>
        <a:srgbClr val="DC2F33"/>
      </a:dk1>
      <a:lt1>
        <a:srgbClr val="FFFFFF"/>
      </a:lt1>
      <a:dk2>
        <a:srgbClr val="808080"/>
      </a:dk2>
      <a:lt2>
        <a:srgbClr val="585959"/>
      </a:lt2>
      <a:accent1>
        <a:srgbClr val="A6A6A6"/>
      </a:accent1>
      <a:accent2>
        <a:srgbClr val="CCCCCC"/>
      </a:accent2>
      <a:accent3>
        <a:srgbClr val="8A8A8A"/>
      </a:accent3>
      <a:accent4>
        <a:srgbClr val="004580"/>
      </a:accent4>
      <a:accent5>
        <a:srgbClr val="D0D0D0"/>
      </a:accent5>
      <a:accent6>
        <a:srgbClr val="B9B9B9"/>
      </a:accent6>
      <a:hlink>
        <a:srgbClr val="004580"/>
      </a:hlink>
      <a:folHlink>
        <a:srgbClr val="DC2F33"/>
      </a:folHlink>
    </a:clrScheme>
    <a:fontScheme name="CSA písmo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SA2" id="{7CA4FFD6-5D77-4A27-B67A-C5C91EAD3304}" vid="{AE7882BC-B65B-4A78-94F3-7AD3EB260C7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808080"/>
      </a:dk2>
      <a:lt2>
        <a:srgbClr val="646464"/>
      </a:lt2>
      <a:accent1>
        <a:srgbClr val="A6A6A6"/>
      </a:accent1>
      <a:accent2>
        <a:srgbClr val="CCCCCC"/>
      </a:accent2>
      <a:accent3>
        <a:srgbClr val="FFFFFF"/>
      </a:accent3>
      <a:accent4>
        <a:srgbClr val="000000"/>
      </a:accent4>
      <a:accent5>
        <a:srgbClr val="D0D0D0"/>
      </a:accent5>
      <a:accent6>
        <a:srgbClr val="B9B9B9"/>
      </a:accent6>
      <a:hlink>
        <a:srgbClr val="F2F2F2"/>
      </a:hlink>
      <a:folHlink>
        <a:srgbClr val="FFD2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SA2">
      <a:dk1>
        <a:srgbClr val="DC2F33"/>
      </a:dk1>
      <a:lt1>
        <a:srgbClr val="FFFFFF"/>
      </a:lt1>
      <a:dk2>
        <a:srgbClr val="808080"/>
      </a:dk2>
      <a:lt2>
        <a:srgbClr val="585959"/>
      </a:lt2>
      <a:accent1>
        <a:srgbClr val="A6A6A6"/>
      </a:accent1>
      <a:accent2>
        <a:srgbClr val="CCCCCC"/>
      </a:accent2>
      <a:accent3>
        <a:srgbClr val="8A8A8A"/>
      </a:accent3>
      <a:accent4>
        <a:srgbClr val="000000"/>
      </a:accent4>
      <a:accent5>
        <a:srgbClr val="D0D0D0"/>
      </a:accent5>
      <a:accent6>
        <a:srgbClr val="B9B9B9"/>
      </a:accent6>
      <a:hlink>
        <a:srgbClr val="92D050"/>
      </a:hlink>
      <a:folHlink>
        <a:srgbClr val="DC2F33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CSA2</Template>
  <TotalTime>0</TotalTime>
  <Words>748</Words>
  <Application>Microsoft Office PowerPoint</Application>
  <PresentationFormat>Произвольный</PresentationFormat>
  <Paragraphs>134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CSA2</vt:lpstr>
      <vt:lpstr>Дополнительные услуги </vt:lpstr>
      <vt:lpstr>Провоз сверхнормативного багажа</vt:lpstr>
      <vt:lpstr>Провоз спортивного снаряжения</vt:lpstr>
      <vt:lpstr>Выбор места в самолете</vt:lpstr>
      <vt:lpstr>Посещение бизнес зала</vt:lpstr>
      <vt:lpstr>Несопровождаемые дети</vt:lpstr>
      <vt:lpstr>Перевозка животных</vt:lpstr>
      <vt:lpstr>Оформление дополнительных услуг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</cp:revision>
  <dcterms:created xsi:type="dcterms:W3CDTF">2015-09-21T15:39:23Z</dcterms:created>
  <dcterms:modified xsi:type="dcterms:W3CDTF">2016-11-30T14:34:38Z</dcterms:modified>
</cp:coreProperties>
</file>